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62" r:id="rId2"/>
    <p:sldId id="261" r:id="rId3"/>
    <p:sldId id="258" r:id="rId4"/>
    <p:sldId id="260" r:id="rId5"/>
    <p:sldId id="259" r:id="rId6"/>
    <p:sldId id="257" r:id="rId7"/>
    <p:sldId id="25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1/26/15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1/26/15</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SPIKEBALL</a:t>
            </a: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14518" r="-14518"/>
          <a:stretch>
            <a:fillRect/>
          </a:stretch>
        </p:blipFill>
        <p:spPr bwMode="auto">
          <a:xfrm>
            <a:off x="955675" y="1600200"/>
            <a:ext cx="7232650" cy="4940300"/>
          </a:xfrm>
          <a:prstGeom prst="rect">
            <a:avLst/>
          </a:prstGeom>
          <a:noFill/>
          <a:ln>
            <a:noFill/>
          </a:ln>
        </p:spPr>
      </p:pic>
    </p:spTree>
    <p:extLst>
      <p:ext uri="{BB962C8B-B14F-4D97-AF65-F5344CB8AC3E}">
        <p14:creationId xmlns:p14="http://schemas.microsoft.com/office/powerpoint/2010/main" val="163916481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n w="17780" cmpd="sng">
                  <a:solidFill>
                    <a:srgbClr val="FFFFFF"/>
                  </a:solidFill>
                  <a:prstDash val="solid"/>
                  <a:miter lim="800000"/>
                </a:ln>
                <a:solidFill>
                  <a:srgbClr val="51A6C2"/>
                </a:solidFill>
                <a:effectLst>
                  <a:outerShdw blurRad="50800" algn="tl" rotWithShape="0">
                    <a:srgbClr val="000000"/>
                  </a:outerShdw>
                </a:effectLst>
              </a:rPr>
              <a:t>OVERVIEW</a:t>
            </a:r>
            <a:endParaRPr lang="en-US" dirty="0">
              <a:ln w="17780" cmpd="sng">
                <a:solidFill>
                  <a:srgbClr val="FFFFFF"/>
                </a:solidFill>
                <a:prstDash val="solid"/>
                <a:miter lim="800000"/>
              </a:ln>
              <a:solidFill>
                <a:srgbClr val="51A6C2"/>
              </a:solidFill>
              <a:effectLst>
                <a:outerShdw blurRad="50800" algn="tl" rotWithShape="0">
                  <a:srgbClr val="000000"/>
                </a:outerShdw>
              </a:effectLst>
            </a:endParaRPr>
          </a:p>
        </p:txBody>
      </p:sp>
      <p:sp>
        <p:nvSpPr>
          <p:cNvPr id="8" name="Content Placeholder 7"/>
          <p:cNvSpPr>
            <a:spLocks noGrp="1"/>
          </p:cNvSpPr>
          <p:nvPr>
            <p:ph idx="1"/>
          </p:nvPr>
        </p:nvSpPr>
        <p:spPr/>
        <p:txBody>
          <a:bodyPr>
            <a:normAutofit fontScale="85000" lnSpcReduction="20000"/>
          </a:bodyPr>
          <a:lstStyle/>
          <a:p>
            <a:r>
              <a:rPr lang="en-US" dirty="0" err="1"/>
              <a:t>Spikeball</a:t>
            </a:r>
            <a:r>
              <a:rPr lang="en-US" dirty="0"/>
              <a:t> is a team sport played by two teams of two players</a:t>
            </a:r>
            <a:r>
              <a:rPr lang="en-US" dirty="0" smtClean="0"/>
              <a:t>.</a:t>
            </a:r>
          </a:p>
          <a:p>
            <a:r>
              <a:rPr lang="en-US" dirty="0" smtClean="0"/>
              <a:t> </a:t>
            </a:r>
            <a:r>
              <a:rPr lang="en-US" dirty="0"/>
              <a:t>Opposing teams line up across from each other with the </a:t>
            </a:r>
            <a:r>
              <a:rPr lang="en-US" dirty="0" err="1"/>
              <a:t>Spikeball</a:t>
            </a:r>
            <a:r>
              <a:rPr lang="en-US" dirty="0"/>
              <a:t> net in the center. The ball is put in play with a service—a hit by the server from behind the service boundary into the net to an opposing player. </a:t>
            </a:r>
            <a:endParaRPr lang="en-US" dirty="0" smtClean="0"/>
          </a:p>
          <a:p>
            <a:r>
              <a:rPr lang="en-US" dirty="0" smtClean="0"/>
              <a:t>Once </a:t>
            </a:r>
            <a:r>
              <a:rPr lang="en-US" dirty="0"/>
              <a:t>the ball is served players can move anywhere they want. The object of the game is to hit the ball into the net so that the opposing team cannot return it.  </a:t>
            </a:r>
            <a:endParaRPr lang="en-US" dirty="0" smtClean="0"/>
          </a:p>
          <a:p>
            <a:r>
              <a:rPr lang="en-US" dirty="0" smtClean="0"/>
              <a:t>A </a:t>
            </a:r>
            <a:r>
              <a:rPr lang="en-US" dirty="0"/>
              <a:t>team is allowed up to three touches to return the ball. The rally continues until the ball is not returned properly.</a:t>
            </a:r>
            <a:endParaRPr lang="en-US" dirty="0"/>
          </a:p>
        </p:txBody>
      </p:sp>
    </p:spTree>
    <p:extLst>
      <p:ext uri="{BB962C8B-B14F-4D97-AF65-F5344CB8AC3E}">
        <p14:creationId xmlns:p14="http://schemas.microsoft.com/office/powerpoint/2010/main" val="10950606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90187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dirty="0" smtClean="0">
                <a:ln w="11430"/>
                <a:solidFill>
                  <a:srgbClr val="51A6C2"/>
                </a:solidFill>
                <a:effectLst>
                  <a:outerShdw blurRad="80000" dist="40000" dir="5040000" algn="tl">
                    <a:srgbClr val="000000">
                      <a:alpha val="30000"/>
                    </a:srgbClr>
                  </a:outerShdw>
                </a:effectLst>
                <a:latin typeface="Arial"/>
                <a:cs typeface="Arial"/>
              </a:rPr>
              <a:t>Serving</a:t>
            </a:r>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955675" y="991519"/>
            <a:ext cx="7232650" cy="5866482"/>
          </a:xfrm>
        </p:spPr>
        <p:txBody>
          <a:bodyPr>
            <a:normAutofit fontScale="40000" lnSpcReduction="20000"/>
          </a:bodyPr>
          <a:lstStyle/>
          <a:p>
            <a:endParaRPr lang="en-US" b="1" dirty="0"/>
          </a:p>
          <a:p>
            <a:r>
              <a:rPr lang="en-US" sz="4800" dirty="0">
                <a:latin typeface="Arial"/>
                <a:cs typeface="Arial"/>
              </a:rPr>
              <a:t>The receiving team sets their position first. Server stands directly across from the receiving player. Only the designated receiver can field the serve. </a:t>
            </a:r>
          </a:p>
          <a:p>
            <a:r>
              <a:rPr lang="en-US" sz="4800" dirty="0">
                <a:latin typeface="Arial"/>
                <a:cs typeface="Arial"/>
              </a:rPr>
              <a:t>The ball must be tossed up from the server’s hand before it is hit. It cannot be hit out of the server’s hand. If the server does not like the toss, they need to let the ball drop to the ground. They will have one more opportunity to toss and serve the ball. </a:t>
            </a:r>
          </a:p>
          <a:p>
            <a:r>
              <a:rPr lang="en-US" sz="4800" dirty="0">
                <a:latin typeface="Arial"/>
                <a:cs typeface="Arial"/>
              </a:rPr>
              <a:t>Server's feet must be behind the service line (at least 6 feet away from the net) when the ball is hit. They can lean over the service line, but their feet may not cross the service line until after the ball is hit. </a:t>
            </a:r>
          </a:p>
          <a:p>
            <a:r>
              <a:rPr lang="en-US" sz="4800" dirty="0">
                <a:latin typeface="Arial"/>
                <a:cs typeface="Arial"/>
              </a:rPr>
              <a:t>The server is allowed to take a pivot step or approach steps, but is not allowed to move laterally beyond a pivot. </a:t>
            </a:r>
          </a:p>
          <a:p>
            <a:r>
              <a:rPr lang="en-US" sz="4800" dirty="0">
                <a:latin typeface="Arial"/>
                <a:cs typeface="Arial"/>
              </a:rPr>
              <a:t>Serves can be as hard or as soft as the server likes, and drop shots are allowed</a:t>
            </a:r>
            <a:r>
              <a:rPr lang="en-US" sz="4800" dirty="0" smtClean="0">
                <a:latin typeface="Arial"/>
                <a:cs typeface="Arial"/>
              </a:rPr>
              <a:t>.</a:t>
            </a:r>
            <a:endParaRPr lang="en-US" sz="4800" dirty="0">
              <a:latin typeface="Arial"/>
              <a:cs typeface="Arial"/>
            </a:endParaRPr>
          </a:p>
        </p:txBody>
      </p:sp>
    </p:spTree>
    <p:extLst>
      <p:ext uri="{BB962C8B-B14F-4D97-AF65-F5344CB8AC3E}">
        <p14:creationId xmlns:p14="http://schemas.microsoft.com/office/powerpoint/2010/main" val="361751962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solidFill>
                  <a:srgbClr val="51A6C2"/>
                </a:solidFill>
                <a:effectLst>
                  <a:outerShdw blurRad="50800" dist="39000" dir="5460000" algn="tl">
                    <a:srgbClr val="000000">
                      <a:alpha val="38000"/>
                    </a:srgbClr>
                  </a:outerShdw>
                </a:effectLst>
              </a:rPr>
              <a:t>Scoring</a:t>
            </a:r>
            <a:endParaRPr lang="en-US" dirty="0">
              <a:ln w="11430"/>
              <a:solidFill>
                <a:srgbClr val="51A6C2"/>
              </a:solidFill>
              <a:effectLst>
                <a:outerShdw blurRad="50800" dist="39000" dir="5460000" algn="tl">
                  <a:srgbClr val="000000">
                    <a:alpha val="38000"/>
                  </a:srgbClr>
                </a:outerShdw>
              </a:effectLst>
            </a:endParaRPr>
          </a:p>
        </p:txBody>
      </p:sp>
      <p:sp>
        <p:nvSpPr>
          <p:cNvPr id="5" name="Text Placeholder 4"/>
          <p:cNvSpPr>
            <a:spLocks noGrp="1"/>
          </p:cNvSpPr>
          <p:nvPr>
            <p:ph type="body" idx="1"/>
          </p:nvPr>
        </p:nvSpPr>
        <p:spPr>
          <a:xfrm>
            <a:off x="966216" y="1232648"/>
            <a:ext cx="3529584" cy="628624"/>
          </a:xfrm>
        </p:spPr>
        <p:txBody>
          <a:bodyPr/>
          <a:lstStyle/>
          <a:p>
            <a:r>
              <a:rPr lang="en-US" dirty="0" smtClean="0"/>
              <a:t>Rules of Scoring:</a:t>
            </a:r>
            <a:endParaRPr lang="en-US" dirty="0"/>
          </a:p>
        </p:txBody>
      </p:sp>
      <p:sp>
        <p:nvSpPr>
          <p:cNvPr id="6" name="Content Placeholder 5"/>
          <p:cNvSpPr>
            <a:spLocks noGrp="1"/>
          </p:cNvSpPr>
          <p:nvPr>
            <p:ph sz="half" idx="2"/>
          </p:nvPr>
        </p:nvSpPr>
        <p:spPr>
          <a:xfrm>
            <a:off x="521893" y="2174875"/>
            <a:ext cx="3973907" cy="3716338"/>
          </a:xfrm>
        </p:spPr>
        <p:txBody>
          <a:bodyPr/>
          <a:lstStyle/>
          <a:p>
            <a:r>
              <a:rPr lang="en-US" dirty="0"/>
              <a:t>Rally scoring (points can be won by the serving or receiving team)</a:t>
            </a:r>
          </a:p>
          <a:p>
            <a:r>
              <a:rPr lang="en-US" dirty="0"/>
              <a:t>Games are played to 21. You must win by two points. (unless otherwise specified by a tournament director)</a:t>
            </a:r>
          </a:p>
          <a:p>
            <a:r>
              <a:rPr lang="en-US" dirty="0"/>
              <a:t>Switch sides after one team reaches 11 points.</a:t>
            </a:r>
            <a:endParaRPr lang="en-US" dirty="0"/>
          </a:p>
        </p:txBody>
      </p:sp>
      <p:sp>
        <p:nvSpPr>
          <p:cNvPr id="7" name="Text Placeholder 6"/>
          <p:cNvSpPr>
            <a:spLocks noGrp="1"/>
          </p:cNvSpPr>
          <p:nvPr>
            <p:ph type="body" sz="quarter" idx="3"/>
          </p:nvPr>
        </p:nvSpPr>
        <p:spPr>
          <a:xfrm>
            <a:off x="4645025" y="1272988"/>
            <a:ext cx="3529584" cy="588283"/>
          </a:xfrm>
        </p:spPr>
        <p:txBody>
          <a:bodyPr/>
          <a:lstStyle/>
          <a:p>
            <a:r>
              <a:rPr lang="en-US" dirty="0" smtClean="0"/>
              <a:t>Points are scored when:</a:t>
            </a:r>
            <a:endParaRPr lang="en-US" dirty="0"/>
          </a:p>
        </p:txBody>
      </p:sp>
      <p:sp>
        <p:nvSpPr>
          <p:cNvPr id="8" name="Content Placeholder 7"/>
          <p:cNvSpPr>
            <a:spLocks noGrp="1"/>
          </p:cNvSpPr>
          <p:nvPr>
            <p:ph sz="quarter" idx="4"/>
          </p:nvPr>
        </p:nvSpPr>
        <p:spPr>
          <a:xfrm>
            <a:off x="4645025" y="2174874"/>
            <a:ext cx="4331534" cy="4683125"/>
          </a:xfrm>
        </p:spPr>
        <p:txBody>
          <a:bodyPr/>
          <a:lstStyle/>
          <a:p>
            <a:pPr marL="0" indent="0">
              <a:buNone/>
            </a:pPr>
            <a:r>
              <a:rPr lang="en-US" dirty="0" smtClean="0"/>
              <a:t>The </a:t>
            </a:r>
            <a:r>
              <a:rPr lang="en-US" dirty="0"/>
              <a:t>ball isn’t hit back into the net within 3 hits</a:t>
            </a:r>
          </a:p>
          <a:p>
            <a:r>
              <a:rPr lang="en-US" dirty="0"/>
              <a:t>The ball hits the ground</a:t>
            </a:r>
          </a:p>
          <a:p>
            <a:r>
              <a:rPr lang="en-US" dirty="0"/>
              <a:t>The ball hits the rim (including clips) (Even during a serve--rim shots don't count as a "let")</a:t>
            </a:r>
          </a:p>
          <a:p>
            <a:r>
              <a:rPr lang="en-US" dirty="0"/>
              <a:t>The ball does not bounce off the net in a single bounce. (It must clear the rim in order to be good) </a:t>
            </a:r>
          </a:p>
          <a:p>
            <a:r>
              <a:rPr lang="en-US" dirty="0"/>
              <a:t>There is an illegal serve or other infraction  </a:t>
            </a:r>
          </a:p>
          <a:p>
            <a:endParaRPr lang="en-US" dirty="0"/>
          </a:p>
        </p:txBody>
      </p:sp>
    </p:spTree>
    <p:extLst>
      <p:ext uri="{BB962C8B-B14F-4D97-AF65-F5344CB8AC3E}">
        <p14:creationId xmlns:p14="http://schemas.microsoft.com/office/powerpoint/2010/main" val="663229321"/>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74531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solidFill>
                  <a:srgbClr val="51A6C2"/>
                </a:solidFill>
                <a:effectLst>
                  <a:outerShdw blurRad="50800" dist="39000" dir="5460000" algn="tl">
                    <a:srgbClr val="000000">
                      <a:alpha val="38000"/>
                    </a:srgbClr>
                  </a:outerShdw>
                </a:effectLst>
                <a:latin typeface="Arial"/>
                <a:cs typeface="Arial"/>
              </a:rPr>
              <a:t>Serving</a:t>
            </a:r>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 </a:t>
            </a:r>
            <a:r>
              <a:rPr lang="en-US" dirty="0" smtClean="0">
                <a:ln w="11430"/>
                <a:solidFill>
                  <a:srgbClr val="51A6C2"/>
                </a:solidFill>
                <a:effectLst>
                  <a:outerShdw blurRad="50800" dist="39000" dir="5460000" algn="tl">
                    <a:srgbClr val="000000">
                      <a:alpha val="38000"/>
                    </a:srgbClr>
                  </a:outerShdw>
                </a:effectLst>
                <a:latin typeface="Arial"/>
                <a:cs typeface="Arial"/>
              </a:rPr>
              <a:t>Cont</a:t>
            </a:r>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a:t>
            </a: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endParaRPr>
          </a:p>
        </p:txBody>
      </p:sp>
      <p:sp>
        <p:nvSpPr>
          <p:cNvPr id="3" name="Content Placeholder 2"/>
          <p:cNvSpPr>
            <a:spLocks noGrp="1"/>
          </p:cNvSpPr>
          <p:nvPr>
            <p:ph idx="1"/>
          </p:nvPr>
        </p:nvSpPr>
        <p:spPr>
          <a:xfrm>
            <a:off x="955675" y="834964"/>
            <a:ext cx="7232650" cy="5722972"/>
          </a:xfrm>
        </p:spPr>
        <p:txBody>
          <a:bodyPr>
            <a:normAutofit fontScale="47500" lnSpcReduction="20000"/>
          </a:bodyPr>
          <a:lstStyle/>
          <a:p>
            <a:r>
              <a:rPr lang="en-US" sz="3300" dirty="0">
                <a:latin typeface="Arial"/>
                <a:cs typeface="Arial"/>
              </a:rPr>
              <a:t>Serves must be below the receiver's raised hand. If the ball can be caught by the receiver, it has to be played. If the ball is too high, the receiver must call “let” before their teammate touches the ball. The serving team has one more try to serve. If the serving team cannot hit a legal serve on the second try, they lose the point. If the receiver does not call “let”, continue play. </a:t>
            </a:r>
          </a:p>
          <a:p>
            <a:r>
              <a:rPr lang="en-US" sz="3300" dirty="0">
                <a:latin typeface="Arial"/>
                <a:cs typeface="Arial"/>
              </a:rPr>
              <a:t>The ball must come cleanly off the net on a serve. If the ball takes an unpredictable bounce (commonly known as "pocket"), the receiver must call “let” before their teammate touches the ball. The serving team has one more try to give a clean serve. If the serving team cannot hit a legal serve on the second try, they lose the point. If the receiver does not call “let”, continue play.</a:t>
            </a:r>
          </a:p>
          <a:p>
            <a:r>
              <a:rPr lang="en-US" sz="3300" dirty="0">
                <a:latin typeface="Arial"/>
                <a:cs typeface="Arial"/>
              </a:rPr>
              <a:t>If the ball takes an unpredicted bounce, and lands back on the net or the rim, it's the other teams point and a change of possession.</a:t>
            </a:r>
          </a:p>
          <a:p>
            <a:r>
              <a:rPr lang="en-US" sz="3300" dirty="0">
                <a:latin typeface="Arial"/>
                <a:cs typeface="Arial"/>
              </a:rPr>
              <a:t>If the ball contacts the rim </a:t>
            </a:r>
            <a:r>
              <a:rPr lang="en-US" sz="3300" b="1" i="1" dirty="0">
                <a:latin typeface="Arial"/>
                <a:cs typeface="Arial"/>
              </a:rPr>
              <a:t>at any time</a:t>
            </a:r>
            <a:r>
              <a:rPr lang="en-US" sz="3300" dirty="0">
                <a:latin typeface="Arial"/>
                <a:cs typeface="Arial"/>
              </a:rPr>
              <a:t>, it is a point for the other team and a change of possession.</a:t>
            </a:r>
          </a:p>
          <a:p>
            <a:r>
              <a:rPr lang="en-US" sz="3300" dirty="0">
                <a:latin typeface="Arial"/>
                <a:cs typeface="Arial"/>
              </a:rPr>
              <a:t>After a server wins the point, they change positions with their teammate so they are directly across from the other member of the receiving team. </a:t>
            </a:r>
          </a:p>
          <a:p>
            <a:r>
              <a:rPr lang="en-US" sz="3300" dirty="0">
                <a:latin typeface="Arial"/>
                <a:cs typeface="Arial"/>
              </a:rPr>
              <a:t>The four players serve in the same sequence throughout the match, changing the server each time a rally is won by the receiving team.</a:t>
            </a:r>
          </a:p>
          <a:p>
            <a:endParaRPr lang="en-US" dirty="0"/>
          </a:p>
        </p:txBody>
      </p:sp>
    </p:spTree>
    <p:extLst>
      <p:ext uri="{BB962C8B-B14F-4D97-AF65-F5344CB8AC3E}">
        <p14:creationId xmlns:p14="http://schemas.microsoft.com/office/powerpoint/2010/main" val="249199707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solidFill>
                  <a:srgbClr val="51A6C2"/>
                </a:solidFill>
                <a:effectLst>
                  <a:outerShdw blurRad="50800" dist="39000" dir="5460000" algn="tl">
                    <a:srgbClr val="000000">
                      <a:alpha val="38000"/>
                    </a:srgbClr>
                  </a:outerShdw>
                </a:effectLst>
                <a:latin typeface="Arial"/>
                <a:cs typeface="Arial"/>
              </a:rPr>
              <a:t>Contacting the Ball</a:t>
            </a:r>
            <a:endParaRPr lang="en-US" dirty="0">
              <a:ln w="11430"/>
              <a:solidFill>
                <a:srgbClr val="51A6C2"/>
              </a:solidFill>
              <a:effectLst>
                <a:outerShdw blurRad="50800" dist="39000" dir="5460000" algn="tl">
                  <a:srgbClr val="000000">
                    <a:alpha val="38000"/>
                  </a:srgbClr>
                </a:outerShdw>
              </a:effectLst>
              <a:latin typeface="Arial"/>
              <a:cs typeface="Arial"/>
            </a:endParaRPr>
          </a:p>
        </p:txBody>
      </p:sp>
      <p:sp>
        <p:nvSpPr>
          <p:cNvPr id="3" name="Content Placeholder 2"/>
          <p:cNvSpPr>
            <a:spLocks noGrp="1"/>
          </p:cNvSpPr>
          <p:nvPr>
            <p:ph idx="1"/>
          </p:nvPr>
        </p:nvSpPr>
        <p:spPr>
          <a:xfrm>
            <a:off x="955675" y="1600200"/>
            <a:ext cx="7232650" cy="4801180"/>
          </a:xfrm>
        </p:spPr>
        <p:txBody>
          <a:bodyPr>
            <a:normAutofit fontScale="70000" lnSpcReduction="20000"/>
          </a:bodyPr>
          <a:lstStyle/>
          <a:p>
            <a:r>
              <a:rPr lang="en-US" dirty="0"/>
              <a:t>Hits must alternate between teammates.</a:t>
            </a:r>
          </a:p>
          <a:p>
            <a:r>
              <a:rPr lang="en-US" dirty="0"/>
              <a:t>The ball must be hit, not be caught, lifted, or thrown. You cannot hit the ball with two hands (this includes putting both hands together while contacting the ball with your hands). </a:t>
            </a:r>
          </a:p>
          <a:p>
            <a:r>
              <a:rPr lang="en-US" dirty="0"/>
              <a:t>You can use any part of your body to hit the ball and it counts as your hit. (You cannot contact the ball twice in a row regardless of what part of your body it touches)</a:t>
            </a:r>
          </a:p>
          <a:p>
            <a:r>
              <a:rPr lang="en-US" dirty="0"/>
              <a:t>If the ball hits any part of the ground or rim it is no good. There are only “lets” on the serve. After the serve, if the ball does not hit the rim, play it regardless of how it bounces.</a:t>
            </a:r>
          </a:p>
          <a:p>
            <a:r>
              <a:rPr lang="en-US" dirty="0"/>
              <a:t>If teams cannot determine if the ball hit the rim, replay the point, no questions asked. </a:t>
            </a:r>
          </a:p>
          <a:p>
            <a:r>
              <a:rPr lang="en-US" dirty="0"/>
              <a:t>Once the ball hits the net, it must bounce off in a single bounce. It must clear the rim in order to be good. </a:t>
            </a:r>
          </a:p>
          <a:p>
            <a:endParaRPr lang="en-US" dirty="0"/>
          </a:p>
        </p:txBody>
      </p:sp>
    </p:spTree>
    <p:extLst>
      <p:ext uri="{BB962C8B-B14F-4D97-AF65-F5344CB8AC3E}">
        <p14:creationId xmlns:p14="http://schemas.microsoft.com/office/powerpoint/2010/main" val="42464989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79463" y="539247"/>
            <a:ext cx="7583488" cy="365297"/>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Arial"/>
              </a:rPr>
              <a:t>INFRACTIONS</a:t>
            </a:r>
            <a: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Content Placeholder 10"/>
          <p:cNvSpPr>
            <a:spLocks noGrp="1"/>
          </p:cNvSpPr>
          <p:nvPr>
            <p:ph idx="1"/>
          </p:nvPr>
        </p:nvSpPr>
        <p:spPr>
          <a:xfrm>
            <a:off x="955675" y="887149"/>
            <a:ext cx="7232650" cy="5827342"/>
          </a:xfrm>
        </p:spPr>
        <p:txBody>
          <a:bodyPr>
            <a:noAutofit/>
          </a:bodyPr>
          <a:lstStyle/>
          <a:p>
            <a:r>
              <a:rPr lang="en-US" sz="1800" dirty="0" smtClean="0"/>
              <a:t>Defensive </a:t>
            </a:r>
            <a:r>
              <a:rPr lang="en-US" sz="1800" dirty="0"/>
              <a:t>players must make an effort to get out of the offensive team’s way. If a member of the defensive team is in the way of a play on the ball, the player being blocked must call “hinder” and replay the point. The offensive team must have a legitimate play on the ball to call “hinder.”</a:t>
            </a:r>
          </a:p>
          <a:p>
            <a:r>
              <a:rPr lang="en-US" sz="1800" dirty="0"/>
              <a:t>If the defensive team gets hit with the ball, call “hinder” and replay the point. The offensive team must have a legitimate play on the pass to call “hinder.”</a:t>
            </a:r>
          </a:p>
          <a:p>
            <a:r>
              <a:rPr lang="en-US" sz="1800" dirty="0"/>
              <a:t>If a defensive player attempts to play a ball when it is not their turn, they lose the point. </a:t>
            </a:r>
          </a:p>
          <a:p>
            <a:r>
              <a:rPr lang="en-US" sz="1800" dirty="0"/>
              <a:t>If a player hits a shot off the net then the ball hits their teammate, they lose the point. If a player hits a shot off the net then the ball hits himself/herself, they lose the point. </a:t>
            </a:r>
          </a:p>
          <a:p>
            <a:r>
              <a:rPr lang="en-US" sz="1800" dirty="0"/>
              <a:t>If any player makes contact with the </a:t>
            </a:r>
            <a:r>
              <a:rPr lang="en-US" sz="1800" dirty="0" err="1"/>
              <a:t>Spikeball</a:t>
            </a:r>
            <a:r>
              <a:rPr lang="en-US" sz="1800" dirty="0"/>
              <a:t> set that moves the set or affects the trajectory of the ball, they lose the point. If the contact with the </a:t>
            </a:r>
            <a:r>
              <a:rPr lang="en-US" sz="1800" dirty="0" err="1"/>
              <a:t>Spikeball</a:t>
            </a:r>
            <a:r>
              <a:rPr lang="en-US" sz="1800" dirty="0"/>
              <a:t> set does not move the set or affect the trajectory of the ball, play on.</a:t>
            </a:r>
            <a:endParaRPr lang="en-US" sz="1800" dirty="0"/>
          </a:p>
        </p:txBody>
      </p:sp>
    </p:spTree>
    <p:extLst>
      <p:ext uri="{BB962C8B-B14F-4D97-AF65-F5344CB8AC3E}">
        <p14:creationId xmlns:p14="http://schemas.microsoft.com/office/powerpoint/2010/main" val="298831649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42</TotalTime>
  <Words>876</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Summer</vt:lpstr>
      <vt:lpstr>SPIKEBALL</vt:lpstr>
      <vt:lpstr>OVERVIEW</vt:lpstr>
      <vt:lpstr>Serving </vt:lpstr>
      <vt:lpstr>Scoring</vt:lpstr>
      <vt:lpstr>Serving Cont.</vt:lpstr>
      <vt:lpstr>Contacting the Ball</vt:lpstr>
      <vt:lpstr>INFRACTIONS </vt:lpstr>
    </vt:vector>
  </TitlesOfParts>
  <Company>Alliance College Ready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Earl Sanchez</dc:creator>
  <cp:lastModifiedBy>Earl Sanchez</cp:lastModifiedBy>
  <cp:revision>4</cp:revision>
  <dcterms:created xsi:type="dcterms:W3CDTF">2015-01-26T21:54:38Z</dcterms:created>
  <dcterms:modified xsi:type="dcterms:W3CDTF">2015-01-26T22:37:20Z</dcterms:modified>
</cp:coreProperties>
</file>